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Questrial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5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32" Type="http://schemas.openxmlformats.org/officeDocument/2006/relationships/font" Target="fonts/Raleway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Questrial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a24418ddf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5a24418ddf_1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a24418ddf_1_2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g5a24418ddf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a24418ddf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5a24418ddf_1_2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1" name="Google Shape;81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12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36" name="Google Shape;136;p15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914400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15"/>
          <p:cNvGrpSpPr/>
          <p:nvPr/>
        </p:nvGrpSpPr>
        <p:grpSpPr>
          <a:xfrm>
            <a:off x="0" y="0"/>
            <a:ext cx="1728788" cy="5143500"/>
            <a:chOff x="0" y="0"/>
            <a:chExt cx="2305051" cy="6858000"/>
          </a:xfrm>
        </p:grpSpPr>
        <p:sp>
          <p:nvSpPr>
            <p:cNvPr id="138" name="Google Shape;138;p15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4" name="Google Shape;144;p15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5" name="Google Shape;145;p15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7" name="Google Shape;147;p15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8" name="Google Shape;148;p15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1" name="Google Shape;151;p15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3" name="Google Shape;153;p15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6" name="Google Shape;156;p15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9" name="Google Shape;159;p15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1" name="Google Shape;161;p15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3" name="Google Shape;163;p15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5" name="Google Shape;165;p15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9" name="Google Shape;169;p15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0" name="Google Shape;170;p15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2" name="Google Shape;172;p15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3" name="Google Shape;173;p15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5" name="Google Shape;175;p15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7" name="Google Shape;177;p15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0" name="Google Shape;180;p15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2" name="Google Shape;182;p15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5" name="Google Shape;185;p15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6" name="Google Shape;186;p15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9" name="Google Shape;189;p15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1" name="Google Shape;191;p15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5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3" name="Google Shape;193;p15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4" name="Google Shape;194;p15"/>
          <p:cNvSpPr txBox="1"/>
          <p:nvPr>
            <p:ph idx="10" type="dt"/>
          </p:nvPr>
        </p:nvSpPr>
        <p:spPr>
          <a:xfrm>
            <a:off x="5308133" y="405765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5" name="Google Shape;195;p15"/>
          <p:cNvSpPr txBox="1"/>
          <p:nvPr>
            <p:ph idx="11" type="ftr"/>
          </p:nvPr>
        </p:nvSpPr>
        <p:spPr>
          <a:xfrm>
            <a:off x="1407318" y="4057651"/>
            <a:ext cx="384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6" name="Google Shape;196;p15"/>
          <p:cNvSpPr txBox="1"/>
          <p:nvPr>
            <p:ph idx="12" type="sldNum"/>
          </p:nvPr>
        </p:nvSpPr>
        <p:spPr>
          <a:xfrm>
            <a:off x="7422683" y="4057649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" name="Google Shape;18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" name="Google Shape;47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8" name="Google Shape;48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3" name="Google Shape;63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0" name="Google Shape;7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1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1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89" name="Google Shape;89;p1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914400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4"/>
          <p:cNvGrpSpPr/>
          <p:nvPr/>
        </p:nvGrpSpPr>
        <p:grpSpPr>
          <a:xfrm>
            <a:off x="-10716" y="0"/>
            <a:ext cx="9040416" cy="5143500"/>
            <a:chOff x="-14288" y="0"/>
            <a:chExt cx="12053888" cy="6858000"/>
          </a:xfrm>
        </p:grpSpPr>
        <p:grpSp>
          <p:nvGrpSpPr>
            <p:cNvPr id="91" name="Google Shape;91;p14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92" name="Google Shape;92;p14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96" name="Google Shape;96;p1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98" name="Google Shape;98;p1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99" name="Google Shape;99;p1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02" name="Google Shape;102;p1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3" name="Google Shape;103;p1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04" name="Google Shape;104;p1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05" name="Google Shape;105;p1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06" name="Google Shape;106;p1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07" name="Google Shape;107;p1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4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10" name="Google Shape;110;p1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12" name="Google Shape;112;p1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14" name="Google Shape;114;p1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15" name="Google Shape;115;p1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18" name="Google Shape;118;p1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" name="Google Shape;119;p14"/>
            <p:cNvGrpSpPr/>
            <p:nvPr/>
          </p:nvGrpSpPr>
          <p:grpSpPr>
            <a:xfrm>
              <a:off x="11364912" y="0"/>
              <a:ext cx="674688" cy="6848475"/>
              <a:chOff x="11364912" y="0"/>
              <a:chExt cx="674688" cy="6848475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21" name="Google Shape;121;p1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24" name="Google Shape;124;p1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26" name="Google Shape;126;p1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28" name="Google Shape;128;p1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4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0" name="Google Shape;130;p14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estrial"/>
              <a:buNone/>
              <a:defRPr b="0" i="0" sz="27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1" name="Google Shape;131;p14"/>
          <p:cNvSpPr txBox="1"/>
          <p:nvPr>
            <p:ph idx="1" type="body"/>
          </p:nvPr>
        </p:nvSpPr>
        <p:spPr>
          <a:xfrm>
            <a:off x="856059" y="1687115"/>
            <a:ext cx="74295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7465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49250" lvl="1" marL="914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36550" lvl="2" marL="1371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23850" lvl="3" marL="1828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23850" lvl="4" marL="22860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2" name="Google Shape;132;p1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3" name="Google Shape;133;p1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4" name="Google Shape;134;p14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02" name="Google Shape;202;p16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-2" y="-2810"/>
            <a:ext cx="914400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16"/>
          <p:cNvGrpSpPr/>
          <p:nvPr/>
        </p:nvGrpSpPr>
        <p:grpSpPr>
          <a:xfrm>
            <a:off x="0" y="0"/>
            <a:ext cx="1728788" cy="5143500"/>
            <a:chOff x="0" y="0"/>
            <a:chExt cx="2305051" cy="6858000"/>
          </a:xfrm>
        </p:grpSpPr>
        <p:sp>
          <p:nvSpPr>
            <p:cNvPr id="204" name="Google Shape;204;p16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0" name="Google Shape;210;p16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1" name="Google Shape;211;p16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3" name="Google Shape;213;p16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4" name="Google Shape;214;p16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7" name="Google Shape;217;p16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9" name="Google Shape;219;p16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2" name="Google Shape;222;p16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5" name="Google Shape;225;p16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7" name="Google Shape;227;p16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9" name="Google Shape;229;p16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1" name="Google Shape;231;p16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5" name="Google Shape;235;p16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6" name="Google Shape;236;p16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8" name="Google Shape;238;p16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9" name="Google Shape;239;p16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41" name="Google Shape;241;p16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43" name="Google Shape;243;p16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46" name="Google Shape;246;p16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48" name="Google Shape;248;p16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51" name="Google Shape;251;p16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52" name="Google Shape;252;p16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55" name="Google Shape;255;p16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57" name="Google Shape;257;p16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16"/>
          <p:cNvSpPr txBox="1"/>
          <p:nvPr>
            <p:ph type="ctrTitle"/>
          </p:nvPr>
        </p:nvSpPr>
        <p:spPr>
          <a:xfrm>
            <a:off x="1212925" y="3404680"/>
            <a:ext cx="67179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Questrial"/>
              <a:buNone/>
            </a:pPr>
            <a:r>
              <a:rPr b="0" i="0" lang="fr" sz="33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PROJET SCIENTIFIQUE COLLECTIF</a:t>
            </a:r>
            <a:endParaRPr/>
          </a:p>
        </p:txBody>
      </p:sp>
      <p:sp>
        <p:nvSpPr>
          <p:cNvPr id="259" name="Google Shape;259;p16"/>
          <p:cNvSpPr txBox="1"/>
          <p:nvPr>
            <p:ph idx="1" type="subTitle"/>
          </p:nvPr>
        </p:nvSpPr>
        <p:spPr>
          <a:xfrm>
            <a:off x="1433456" y="4291808"/>
            <a:ext cx="62772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None/>
            </a:pPr>
            <a:r>
              <a:rPr lang="fr">
                <a:solidFill>
                  <a:schemeClr val="lt2"/>
                </a:solidFill>
              </a:rPr>
              <a:t>Soutenance finale</a:t>
            </a:r>
            <a:endParaRPr/>
          </a:p>
        </p:txBody>
      </p:sp>
      <p:sp>
        <p:nvSpPr>
          <p:cNvPr id="260" name="Google Shape;260;p16"/>
          <p:cNvSpPr/>
          <p:nvPr/>
        </p:nvSpPr>
        <p:spPr>
          <a:xfrm>
            <a:off x="500231" y="479974"/>
            <a:ext cx="8160000" cy="2698800"/>
          </a:xfrm>
          <a:prstGeom prst="round2DiagRect">
            <a:avLst>
              <a:gd fmla="val 9529" name="adj1"/>
              <a:gd fmla="val 0" name="adj2"/>
            </a:avLst>
          </a:prstGeom>
          <a:solidFill>
            <a:schemeClr val="lt1"/>
          </a:solidFill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Une image contenant graphiques vectoriels&#10;&#10;Description générée avec un niveau de confiance élevé" id="261" name="Google Shape;26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55392" y="713620"/>
            <a:ext cx="5649672" cy="2231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Rappel</a:t>
            </a:r>
            <a:endParaRPr/>
          </a:p>
        </p:txBody>
      </p:sp>
      <p:sp>
        <p:nvSpPr>
          <p:cNvPr id="334" name="Google Shape;334;p25"/>
          <p:cNvSpPr txBox="1"/>
          <p:nvPr>
            <p:ph idx="1" type="body"/>
          </p:nvPr>
        </p:nvSpPr>
        <p:spPr>
          <a:xfrm>
            <a:off x="799525" y="16785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Structures de données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Implémentation: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mise à jour de la table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communication avec l’Arduino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gestion des obstacles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Tests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Calcul du chemin minimal</a:t>
            </a:r>
            <a:endParaRPr/>
          </a:p>
        </p:txBody>
      </p:sp>
      <p:sp>
        <p:nvSpPr>
          <p:cNvPr id="340" name="Google Shape;340;p26"/>
          <p:cNvSpPr txBox="1"/>
          <p:nvPr>
            <p:ph idx="1" type="body"/>
          </p:nvPr>
        </p:nvSpPr>
        <p:spPr>
          <a:xfrm>
            <a:off x="727650" y="178822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Problématiques : 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calcul chemin en temps réel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chemin avec peu de virages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optimalité temporelle (zones vides)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Solutions envisagées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Algorithme A*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réduction de la résolution</a:t>
            </a:r>
            <a:endParaRPr/>
          </a:p>
        </p:txBody>
      </p:sp>
      <p:pic>
        <p:nvPicPr>
          <p:cNvPr id="341" name="Google Shape;34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1625" y="808591"/>
            <a:ext cx="2307675" cy="341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9499" y="1182652"/>
            <a:ext cx="2307675" cy="347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Demo &amp; limites de l’algorithme </a:t>
            </a:r>
            <a:endParaRPr/>
          </a:p>
        </p:txBody>
      </p:sp>
      <p:sp>
        <p:nvSpPr>
          <p:cNvPr id="348" name="Google Shape;348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Demo (obstacles / astar / paramètres)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Blocage du robot entre obstacles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Nécessité de la fonction grab() et put()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Atomes bougés par l’autre robot (100ms)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</a:pPr>
            <a:r>
              <a:rPr lang="fr"/>
              <a:t>Asservissement</a:t>
            </a:r>
            <a:br>
              <a:rPr lang="fr"/>
            </a:br>
            <a:endParaRPr/>
          </a:p>
        </p:txBody>
      </p:sp>
      <p:sp>
        <p:nvSpPr>
          <p:cNvPr id="354" name="Google Shape;354;p2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Principe de l’asservissement</a:t>
            </a:r>
            <a:endParaRPr/>
          </a:p>
        </p:txBody>
      </p:sp>
      <p:pic>
        <p:nvPicPr>
          <p:cNvPr id="360" name="Google Shape;360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900" y="2101172"/>
            <a:ext cx="6172200" cy="1592427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9"/>
          <p:cNvSpPr txBox="1"/>
          <p:nvPr/>
        </p:nvSpPr>
        <p:spPr>
          <a:xfrm>
            <a:off x="3383868" y="3759882"/>
            <a:ext cx="3618402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Schéma bloc du principe d’asservissement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9"/>
          <p:cNvSpPr/>
          <p:nvPr/>
        </p:nvSpPr>
        <p:spPr>
          <a:xfrm>
            <a:off x="3474720" y="2415610"/>
            <a:ext cx="845700" cy="3123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3330567" y="2402393"/>
            <a:ext cx="113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Contrôleur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/>
              <a:t>Calcul du déplacement à partir des données transmises par les encodeurs</a:t>
            </a:r>
            <a:endParaRPr sz="2400"/>
          </a:p>
        </p:txBody>
      </p:sp>
      <p:pic>
        <p:nvPicPr>
          <p:cNvPr descr="Capture" id="369" name="Google Shape;36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7695" y="1545636"/>
            <a:ext cx="2125553" cy="1890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7965" y="2031690"/>
            <a:ext cx="3285593" cy="1184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PID</a:t>
            </a:r>
            <a:endParaRPr/>
          </a:p>
        </p:txBody>
      </p:sp>
      <p:pic>
        <p:nvPicPr>
          <p:cNvPr id="376" name="Google Shape;376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1700" y="1545636"/>
            <a:ext cx="5386908" cy="1984178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1"/>
          <p:cNvSpPr txBox="1"/>
          <p:nvPr/>
        </p:nvSpPr>
        <p:spPr>
          <a:xfrm>
            <a:off x="3761910" y="3651870"/>
            <a:ext cx="2862318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Schéma bloc du PID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520"/>
              <a:t>la fonction de vitesse au cours du temps</a:t>
            </a:r>
            <a:endParaRPr sz="2520"/>
          </a:p>
        </p:txBody>
      </p:sp>
      <p:sp>
        <p:nvSpPr>
          <p:cNvPr id="383" name="Google Shape;383;p32"/>
          <p:cNvSpPr/>
          <p:nvPr/>
        </p:nvSpPr>
        <p:spPr>
          <a:xfrm>
            <a:off x="4626006" y="3597864"/>
            <a:ext cx="432048" cy="270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32"/>
          <p:cNvSpPr/>
          <p:nvPr/>
        </p:nvSpPr>
        <p:spPr>
          <a:xfrm>
            <a:off x="1763688" y="2895786"/>
            <a:ext cx="432048" cy="37804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5" name="Google Shape;385;p32"/>
          <p:cNvGrpSpPr/>
          <p:nvPr/>
        </p:nvGrpSpPr>
        <p:grpSpPr>
          <a:xfrm>
            <a:off x="1601670" y="1446174"/>
            <a:ext cx="5562620" cy="2484276"/>
            <a:chOff x="611558" y="1844824"/>
            <a:chExt cx="7416826" cy="3312368"/>
          </a:xfrm>
        </p:grpSpPr>
        <p:grpSp>
          <p:nvGrpSpPr>
            <p:cNvPr id="386" name="Google Shape;386;p32"/>
            <p:cNvGrpSpPr/>
            <p:nvPr/>
          </p:nvGrpSpPr>
          <p:grpSpPr>
            <a:xfrm>
              <a:off x="611558" y="1844824"/>
              <a:ext cx="7416826" cy="3312368"/>
              <a:chOff x="611558" y="1844824"/>
              <a:chExt cx="7416826" cy="3312368"/>
            </a:xfrm>
          </p:grpSpPr>
          <p:grpSp>
            <p:nvGrpSpPr>
              <p:cNvPr id="387" name="Google Shape;387;p32"/>
              <p:cNvGrpSpPr/>
              <p:nvPr/>
            </p:nvGrpSpPr>
            <p:grpSpPr>
              <a:xfrm>
                <a:off x="611558" y="1844824"/>
                <a:ext cx="6829035" cy="3312368"/>
                <a:chOff x="611558" y="1844824"/>
                <a:chExt cx="6829035" cy="3312368"/>
              </a:xfrm>
            </p:grpSpPr>
            <p:pic>
              <p:nvPicPr>
                <p:cNvPr id="388" name="Google Shape;388;p32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611558" y="1844824"/>
                  <a:ext cx="6829035" cy="3312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89" name="Google Shape;389;p32"/>
                <p:cNvSpPr/>
                <p:nvPr/>
              </p:nvSpPr>
              <p:spPr>
                <a:xfrm>
                  <a:off x="4932040" y="3140968"/>
                  <a:ext cx="1296144" cy="144016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05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390" name="Google Shape;390;p32"/>
              <p:cNvCxnSpPr/>
              <p:nvPr/>
            </p:nvCxnSpPr>
            <p:spPr>
              <a:xfrm>
                <a:off x="4932040" y="3140968"/>
                <a:ext cx="1008112" cy="1584176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91" name="Google Shape;391;p32"/>
              <p:cNvSpPr txBox="1"/>
              <p:nvPr/>
            </p:nvSpPr>
            <p:spPr>
              <a:xfrm>
                <a:off x="3131840" y="2669515"/>
                <a:ext cx="4896544" cy="384037"/>
              </a:xfrm>
              <a:prstGeom prst="rect">
                <a:avLst/>
              </a:prstGeom>
              <a:blipFill rotWithShape="1">
                <a:blip r:embed="rId4">
                  <a:alphaModFix/>
                </a:blip>
                <a:stretch>
                  <a:fillRect b="-8509" l="0" r="0" t="0"/>
                </a:stretch>
              </a:blip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fr" sz="1400" u="none" cap="none" strike="noStrike">
                    <a:latin typeface="Arial"/>
                    <a:ea typeface="Arial"/>
                    <a:cs typeface="Arial"/>
                    <a:sym typeface="Arial"/>
                  </a:rPr>
                  <a:t> </a:t>
                </a:r>
                <a:endParaRPr/>
              </a:p>
            </p:txBody>
          </p:sp>
          <p:sp>
            <p:nvSpPr>
              <p:cNvPr id="392" name="Google Shape;392;p32"/>
              <p:cNvSpPr/>
              <p:nvPr/>
            </p:nvSpPr>
            <p:spPr>
              <a:xfrm>
                <a:off x="1475656" y="2924944"/>
                <a:ext cx="1296144" cy="1296144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93" name="Google Shape;393;p32"/>
            <p:cNvCxnSpPr/>
            <p:nvPr/>
          </p:nvCxnSpPr>
          <p:spPr>
            <a:xfrm flipH="1">
              <a:off x="1475656" y="3140968"/>
              <a:ext cx="1296144" cy="1584176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94" name="Google Shape;394;p32"/>
            <p:cNvSpPr/>
            <p:nvPr/>
          </p:nvSpPr>
          <p:spPr>
            <a:xfrm>
              <a:off x="2411760" y="4797152"/>
              <a:ext cx="648072" cy="3600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4608004" y="4797152"/>
              <a:ext cx="648072" cy="3600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3"/>
          <p:cNvSpPr txBox="1"/>
          <p:nvPr>
            <p:ph type="title"/>
          </p:nvPr>
        </p:nvSpPr>
        <p:spPr>
          <a:xfrm>
            <a:off x="1601670" y="2247714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/>
              <a:t>Petite démo...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La caméra</a:t>
            </a:r>
            <a:endParaRPr/>
          </a:p>
        </p:txBody>
      </p:sp>
      <p:sp>
        <p:nvSpPr>
          <p:cNvPr id="406" name="Google Shape;406;p3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407" name="Google Shape;4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213" y="391675"/>
            <a:ext cx="38576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7"/>
          <p:cNvSpPr txBox="1"/>
          <p:nvPr>
            <p:ph type="ctrTitle"/>
          </p:nvPr>
        </p:nvSpPr>
        <p:spPr>
          <a:xfrm>
            <a:off x="729450" y="1322450"/>
            <a:ext cx="7688100" cy="773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</a:pPr>
            <a:r>
              <a:rPr lang="fr"/>
              <a:t>Plan</a:t>
            </a:r>
            <a:endParaRPr/>
          </a:p>
        </p:txBody>
      </p:sp>
      <p:sp>
        <p:nvSpPr>
          <p:cNvPr id="267" name="Google Shape;267;p17"/>
          <p:cNvSpPr txBox="1"/>
          <p:nvPr>
            <p:ph idx="1" type="subTitle"/>
          </p:nvPr>
        </p:nvSpPr>
        <p:spPr>
          <a:xfrm>
            <a:off x="729627" y="2095500"/>
            <a:ext cx="7688100" cy="1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Organisation du groupe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Choix des cartes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Choix de l’algorithme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Asservissement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Caméra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fr"/>
              <a:t>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Choix de l’implémentation</a:t>
            </a:r>
            <a:endParaRPr/>
          </a:p>
        </p:txBody>
      </p:sp>
      <p:sp>
        <p:nvSpPr>
          <p:cNvPr id="413" name="Google Shape;413;p35"/>
          <p:cNvSpPr txBox="1"/>
          <p:nvPr>
            <p:ph idx="1" type="body"/>
          </p:nvPr>
        </p:nvSpPr>
        <p:spPr>
          <a:xfrm>
            <a:off x="799525" y="16785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C++ versus Python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La bibliothèque OpenCV</a:t>
            </a:r>
            <a:endParaRPr/>
          </a:p>
          <a:p>
            <a:pPr indent="0" lvl="0" marL="146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Faiblesses et points à améliorer</a:t>
            </a:r>
            <a:endParaRPr/>
          </a:p>
        </p:txBody>
      </p:sp>
      <p:sp>
        <p:nvSpPr>
          <p:cNvPr id="419" name="Google Shape;419;p36"/>
          <p:cNvSpPr txBox="1"/>
          <p:nvPr>
            <p:ph idx="1" type="body"/>
          </p:nvPr>
        </p:nvSpPr>
        <p:spPr>
          <a:xfrm>
            <a:off x="799525" y="16785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Entraînement en conditions réelles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Mesure de la précision</a:t>
            </a:r>
            <a:endParaRPr/>
          </a:p>
          <a:p>
            <a:pPr indent="0" lvl="0" marL="146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En conclusion...</a:t>
            </a:r>
            <a:endParaRPr/>
          </a:p>
        </p:txBody>
      </p:sp>
      <p:sp>
        <p:nvSpPr>
          <p:cNvPr id="425" name="Google Shape;425;p37"/>
          <p:cNvSpPr txBox="1"/>
          <p:nvPr>
            <p:ph idx="1" type="subTitle"/>
          </p:nvPr>
        </p:nvSpPr>
        <p:spPr>
          <a:xfrm>
            <a:off x="635725" y="2463400"/>
            <a:ext cx="76881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 sz="1300"/>
              <a:t>Expérience de travail en groupe d’envergure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 sz="1300"/>
              <a:t>L’horizon de la coupe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 sz="1300"/>
              <a:t>Transmission du projet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431" name="Google Shape;431;p38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-2" y="-2810"/>
            <a:ext cx="914400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2" name="Google Shape;432;p38"/>
          <p:cNvGrpSpPr/>
          <p:nvPr/>
        </p:nvGrpSpPr>
        <p:grpSpPr>
          <a:xfrm>
            <a:off x="0" y="0"/>
            <a:ext cx="1728788" cy="5143500"/>
            <a:chOff x="0" y="0"/>
            <a:chExt cx="2305051" cy="6858000"/>
          </a:xfrm>
        </p:grpSpPr>
        <p:sp>
          <p:nvSpPr>
            <p:cNvPr id="433" name="Google Shape;433;p38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39" name="Google Shape;439;p38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40" name="Google Shape;440;p38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42" name="Google Shape;442;p38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43" name="Google Shape;443;p38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46" name="Google Shape;446;p38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48" name="Google Shape;448;p38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51" name="Google Shape;451;p38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54" name="Google Shape;454;p38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56" name="Google Shape;456;p38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58" name="Google Shape;458;p38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60" name="Google Shape;460;p38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64" name="Google Shape;464;p38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65" name="Google Shape;465;p38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67" name="Google Shape;467;p38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68" name="Google Shape;468;p38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70" name="Google Shape;470;p38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72" name="Google Shape;472;p38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75" name="Google Shape;475;p38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77" name="Google Shape;477;p38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80" name="Google Shape;480;p38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81" name="Google Shape;481;p38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84" name="Google Shape;484;p38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86" name="Google Shape;486;p38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38"/>
          <p:cNvSpPr txBox="1"/>
          <p:nvPr>
            <p:ph type="ctrTitle"/>
          </p:nvPr>
        </p:nvSpPr>
        <p:spPr>
          <a:xfrm>
            <a:off x="1213050" y="1385830"/>
            <a:ext cx="67179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Questrial"/>
              <a:buNone/>
            </a:pPr>
            <a:r>
              <a:rPr b="0" i="0" lang="fr" sz="33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PROJET SCIENTIFIQUE COLLECTIF</a:t>
            </a:r>
            <a:endParaRPr/>
          </a:p>
        </p:txBody>
      </p:sp>
      <p:sp>
        <p:nvSpPr>
          <p:cNvPr id="488" name="Google Shape;488;p38"/>
          <p:cNvSpPr/>
          <p:nvPr/>
        </p:nvSpPr>
        <p:spPr>
          <a:xfrm>
            <a:off x="500231" y="479974"/>
            <a:ext cx="8160000" cy="2698800"/>
          </a:xfrm>
          <a:prstGeom prst="round2DiagRect">
            <a:avLst>
              <a:gd fmla="val 9529" name="adj1"/>
              <a:gd fmla="val 0" name="adj2"/>
            </a:avLst>
          </a:prstGeom>
          <a:solidFill>
            <a:schemeClr val="lt1"/>
          </a:solidFill>
          <a:ln cap="sq" cmpd="sng" w="19050">
            <a:solidFill>
              <a:srgbClr val="000000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</a:t>
            </a:r>
            <a:endParaRPr b="0" i="0" sz="1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89" name="Google Shape;489;p38"/>
          <p:cNvSpPr txBox="1"/>
          <p:nvPr/>
        </p:nvSpPr>
        <p:spPr>
          <a:xfrm>
            <a:off x="1939775" y="1164725"/>
            <a:ext cx="5280900" cy="13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Questrial"/>
                <a:ea typeface="Questrial"/>
                <a:cs typeface="Questrial"/>
                <a:sym typeface="Questrial"/>
              </a:rPr>
              <a:t>Merci pour votre attention!</a:t>
            </a:r>
            <a:endParaRPr sz="3000"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Organisation du groupe</a:t>
            </a:r>
            <a:endParaRPr/>
          </a:p>
        </p:txBody>
      </p:sp>
      <p:sp>
        <p:nvSpPr>
          <p:cNvPr id="273" name="Google Shape;273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capture d’écran&#10;&#10;Description générée automatiquement" id="278" name="Google Shape;2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2448"/>
            <a:ext cx="9144000" cy="493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Choix des cartes</a:t>
            </a:r>
            <a:endParaRPr/>
          </a:p>
        </p:txBody>
      </p:sp>
      <p:sp>
        <p:nvSpPr>
          <p:cNvPr id="284" name="Google Shape;284;p2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"/>
              <a:t>1 carte Arduino reliée au cœur du robot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pPr>
            <a:r>
              <a:rPr lang="fr"/>
              <a:t>2 cartes Raspberry Pi : une dans le robot, l’autre reliée à la caméra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Pourquoi Arduino ?</a:t>
            </a:r>
            <a:endParaRPr/>
          </a:p>
        </p:txBody>
      </p:sp>
      <p:sp>
        <p:nvSpPr>
          <p:cNvPr id="290" name="Google Shape;290;p21"/>
          <p:cNvSpPr txBox="1"/>
          <p:nvPr>
            <p:ph idx="1" type="body"/>
          </p:nvPr>
        </p:nvSpPr>
        <p:spPr>
          <a:xfrm>
            <a:off x="721225" y="2403900"/>
            <a:ext cx="3527400" cy="19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Pratique à utiliser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fr"/>
              <a:t>Facile d’interagir avec les autres composants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fr"/>
              <a:t>Adapté à la robotique</a:t>
            </a:r>
            <a:endParaRPr/>
          </a:p>
        </p:txBody>
      </p:sp>
      <p:pic>
        <p:nvPicPr>
          <p:cNvPr id="291" name="Google Shape;29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5175" y="1299875"/>
            <a:ext cx="4238426" cy="30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 txBox="1"/>
          <p:nvPr>
            <p:ph type="title"/>
          </p:nvPr>
        </p:nvSpPr>
        <p:spPr>
          <a:xfrm>
            <a:off x="730000" y="1318650"/>
            <a:ext cx="39315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Pourquoi Raspberry Pi ?</a:t>
            </a:r>
            <a:endParaRPr/>
          </a:p>
        </p:txBody>
      </p:sp>
      <p:sp>
        <p:nvSpPr>
          <p:cNvPr id="297" name="Google Shape;297;p22"/>
          <p:cNvSpPr txBox="1"/>
          <p:nvPr>
            <p:ph idx="1" type="body"/>
          </p:nvPr>
        </p:nvSpPr>
        <p:spPr>
          <a:xfrm>
            <a:off x="721225" y="2403900"/>
            <a:ext cx="3527400" cy="19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fr"/>
              <a:t>Calculs lourds et en parallèle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fr"/>
              <a:t>Compatibilité de caméra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fr"/>
              <a:t>Communication inter-cartes</a:t>
            </a:r>
            <a:endParaRPr/>
          </a:p>
        </p:txBody>
      </p:sp>
      <p:pic>
        <p:nvPicPr>
          <p:cNvPr id="298" name="Google Shape;29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4725" y="1489900"/>
            <a:ext cx="4177697" cy="2762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Organisation du robot</a:t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5586050" y="1957075"/>
            <a:ext cx="3147000" cy="2950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3"/>
          <p:cNvSpPr/>
          <p:nvPr/>
        </p:nvSpPr>
        <p:spPr>
          <a:xfrm>
            <a:off x="575275" y="1957075"/>
            <a:ext cx="4047000" cy="2950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5797400" y="2584025"/>
            <a:ext cx="2724300" cy="105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Raspberry 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3"/>
          <p:cNvSpPr txBox="1"/>
          <p:nvPr/>
        </p:nvSpPr>
        <p:spPr>
          <a:xfrm>
            <a:off x="5812250" y="2114450"/>
            <a:ext cx="2724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Bloc caméra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5797400" y="3729700"/>
            <a:ext cx="2724300" cy="1054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Caméra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3"/>
          <p:cNvSpPr txBox="1"/>
          <p:nvPr/>
        </p:nvSpPr>
        <p:spPr>
          <a:xfrm>
            <a:off x="813775" y="2114450"/>
            <a:ext cx="35700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Robot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3"/>
          <p:cNvSpPr/>
          <p:nvPr/>
        </p:nvSpPr>
        <p:spPr>
          <a:xfrm>
            <a:off x="3029050" y="2507825"/>
            <a:ext cx="14523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Raspberry 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716325" y="2507825"/>
            <a:ext cx="1530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3"/>
          <p:cNvSpPr/>
          <p:nvPr/>
        </p:nvSpPr>
        <p:spPr>
          <a:xfrm>
            <a:off x="729450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Moteurs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2019325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Roues encodeuses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3"/>
          <p:cNvSpPr/>
          <p:nvPr/>
        </p:nvSpPr>
        <p:spPr>
          <a:xfrm>
            <a:off x="3309200" y="3850300"/>
            <a:ext cx="1158900" cy="93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Capteurs </a:t>
            </a:r>
            <a:r>
              <a:rPr lang="fr"/>
              <a:t>IR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5" name="Google Shape;315;p23"/>
          <p:cNvCxnSpPr/>
          <p:nvPr/>
        </p:nvCxnSpPr>
        <p:spPr>
          <a:xfrm flipH="1" rot="5400000">
            <a:off x="1836175" y="3087700"/>
            <a:ext cx="408300" cy="11169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23"/>
          <p:cNvCxnSpPr/>
          <p:nvPr/>
        </p:nvCxnSpPr>
        <p:spPr>
          <a:xfrm rot="10800000">
            <a:off x="1663550" y="3645400"/>
            <a:ext cx="2225100" cy="204900"/>
          </a:xfrm>
          <a:prstGeom prst="bentConnector3">
            <a:avLst>
              <a:gd fmla="val 1097" name="adj1"/>
            </a:avLst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23"/>
          <p:cNvCxnSpPr/>
          <p:nvPr/>
        </p:nvCxnSpPr>
        <p:spPr>
          <a:xfrm>
            <a:off x="944125" y="3451950"/>
            <a:ext cx="9900" cy="4032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23"/>
          <p:cNvCxnSpPr/>
          <p:nvPr/>
        </p:nvCxnSpPr>
        <p:spPr>
          <a:xfrm>
            <a:off x="2247200" y="2930700"/>
            <a:ext cx="796500" cy="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9" name="Google Shape;319;p23"/>
          <p:cNvCxnSpPr/>
          <p:nvPr/>
        </p:nvCxnSpPr>
        <p:spPr>
          <a:xfrm rot="10800000">
            <a:off x="2252000" y="3181500"/>
            <a:ext cx="786900" cy="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0" name="Google Shape;320;p23"/>
          <p:cNvCxnSpPr/>
          <p:nvPr/>
        </p:nvCxnSpPr>
        <p:spPr>
          <a:xfrm flipH="1" rot="10800000">
            <a:off x="4494425" y="2891325"/>
            <a:ext cx="1317900" cy="9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23"/>
          <p:cNvCxnSpPr/>
          <p:nvPr/>
        </p:nvCxnSpPr>
        <p:spPr>
          <a:xfrm flipH="1">
            <a:off x="4494425" y="3176538"/>
            <a:ext cx="1317900" cy="9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22" name="Google Shape;322;p23"/>
          <p:cNvCxnSpPr/>
          <p:nvPr/>
        </p:nvCxnSpPr>
        <p:spPr>
          <a:xfrm rot="10800000">
            <a:off x="7159550" y="3442125"/>
            <a:ext cx="0" cy="540900"/>
          </a:xfrm>
          <a:prstGeom prst="straightConnector1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/>
              <a:t>Choix de l’algorithme</a:t>
            </a:r>
            <a:endParaRPr/>
          </a:p>
        </p:txBody>
      </p:sp>
      <p:sp>
        <p:nvSpPr>
          <p:cNvPr id="328" name="Google Shape;328;p2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